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7" r:id="rId4"/>
    <p:sldId id="259" r:id="rId5"/>
    <p:sldId id="261" r:id="rId6"/>
    <p:sldId id="277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6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72AD-6183-44AF-AC2C-719DE324B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AI Foundation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D2DD4-797E-428B-B02C-1D672CF06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10636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1F75F-9B2A-44F6-A53D-BD541AAA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839" y="3580713"/>
            <a:ext cx="4557174" cy="3072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E10D1-F719-4A5E-AEC9-DCB2F230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989" y="0"/>
            <a:ext cx="7067545" cy="36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0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ED330-018D-4C6A-8912-7A64FBE9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905"/>
            <a:ext cx="4230087" cy="2108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60342-AD8E-4D0A-8148-C9B88F4A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78" y="0"/>
            <a:ext cx="6992882" cy="3291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5AE5C-578B-4514-A950-2BD3B54E1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578" y="3291261"/>
            <a:ext cx="7224713" cy="33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6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F00D-5085-473B-9D31-AAEC85BE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Naïve Bayes Classifier</a:t>
            </a:r>
          </a:p>
        </p:txBody>
      </p:sp>
      <p:pic>
        <p:nvPicPr>
          <p:cNvPr id="1026" name="Picture 2" descr="कदाचित २ लोक ची प्रतिमा असू शकते">
            <a:extLst>
              <a:ext uri="{FF2B5EF4-FFF2-40B4-BE49-F238E27FC236}">
                <a16:creationId xmlns:a16="http://schemas.microsoft.com/office/drawing/2014/main" id="{DF347B7B-73E5-4129-B89E-CD8BDA4301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33" y="0"/>
            <a:ext cx="5121275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65358-3A0D-494F-8476-3E7AC630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16608"/>
            <a:ext cx="3086629" cy="19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7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1C1CA-D2D1-40BB-8FA9-68D8A429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322" y="25283"/>
            <a:ext cx="4835878" cy="2833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8BF92-6325-4884-A0EF-84CCAB13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96" y="3429000"/>
            <a:ext cx="4102749" cy="1733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9A796-5C71-4D64-BBD2-5E6C54A99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947" y="3429000"/>
            <a:ext cx="4102749" cy="1762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DBB99-07A0-40DA-93D6-A4E0A81D4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11" y="5162873"/>
            <a:ext cx="5524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C11D-02F5-4E38-B1DB-F93DAE09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4596-F1BB-4F58-9CDA-D39F73D7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290" y="689179"/>
            <a:ext cx="7315200" cy="5120640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Decision Tree Example</a:t>
            </a:r>
          </a:p>
          <a:p>
            <a:r>
              <a:rPr lang="en-IN" dirty="0"/>
              <a:t>Old method, not much used now.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2050" name="Picture 2" descr="Image result for decision trees">
            <a:extLst>
              <a:ext uri="{FF2B5EF4-FFF2-40B4-BE49-F238E27FC236}">
                <a16:creationId xmlns:a16="http://schemas.microsoft.com/office/drawing/2014/main" id="{06FD71F4-2F9C-4322-966E-802CE43A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09" y="4312210"/>
            <a:ext cx="4154059" cy="208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cision trees classifier">
            <a:extLst>
              <a:ext uri="{FF2B5EF4-FFF2-40B4-BE49-F238E27FC236}">
                <a16:creationId xmlns:a16="http://schemas.microsoft.com/office/drawing/2014/main" id="{8BE7C8D0-615C-4351-923E-D3861BFE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12" y="1863348"/>
            <a:ext cx="4982776" cy="277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13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A2B8F-E559-4183-8535-5B82A17A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24525" cy="3486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CC314-354B-4959-8783-95040DDEB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5" y="0"/>
            <a:ext cx="6134100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A2936-AFC5-4224-A775-D07FB3C0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857" y="3743325"/>
            <a:ext cx="4449335" cy="29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1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3779-7DF7-4619-AC74-3DE5B24B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2DC4-F759-4962-9CBB-2EE648F37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Ensemble Learning – </a:t>
            </a:r>
            <a:r>
              <a:rPr lang="en-IN" dirty="0"/>
              <a:t>Multiple Algorithms combined to a bigger Algorithm.</a:t>
            </a:r>
          </a:p>
          <a:p>
            <a:r>
              <a:rPr lang="en-IN" b="1" dirty="0"/>
              <a:t>Random Forest </a:t>
            </a:r>
            <a:r>
              <a:rPr lang="en-IN" dirty="0"/>
              <a:t>is a combination of multiple decision trees.</a:t>
            </a:r>
          </a:p>
          <a:p>
            <a:r>
              <a:rPr lang="en-IN" dirty="0"/>
              <a:t>One tree may not be good, but multiple trees together are great.</a:t>
            </a:r>
          </a:p>
          <a:p>
            <a:endParaRPr lang="en-IN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3074" name="Picture 2" descr="Image result for random forest">
            <a:extLst>
              <a:ext uri="{FF2B5EF4-FFF2-40B4-BE49-F238E27FC236}">
                <a16:creationId xmlns:a16="http://schemas.microsoft.com/office/drawing/2014/main" id="{5D608528-D43A-477E-B7B9-BA8BD57B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44" y="2867126"/>
            <a:ext cx="7121448" cy="26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5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306A-A283-4AF9-936D-807FE421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0FA4-4679-4C8A-B04D-DB2CF634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95" y="760826"/>
            <a:ext cx="8226080" cy="3046371"/>
          </a:xfrm>
          <a:prstGeom prst="rect">
            <a:avLst/>
          </a:prstGeom>
        </p:spPr>
      </p:pic>
      <p:pic>
        <p:nvPicPr>
          <p:cNvPr id="5" name="Picture 4" descr="Image result for random forest applications">
            <a:extLst>
              <a:ext uri="{FF2B5EF4-FFF2-40B4-BE49-F238E27FC236}">
                <a16:creationId xmlns:a16="http://schemas.microsoft.com/office/drawing/2014/main" id="{3FFE5360-F986-444D-9AC5-D56BAEF04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55424" r="2351" b="8534"/>
          <a:stretch/>
        </p:blipFill>
        <p:spPr bwMode="auto">
          <a:xfrm>
            <a:off x="4767973" y="4208668"/>
            <a:ext cx="5694324" cy="12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1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C6E3-FC88-48BE-9E80-9406103E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73C4-CCA8-4682-A700-23BD51535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DE612-26FE-4BCE-A034-082A9CFE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944" y="1296687"/>
            <a:ext cx="8272182" cy="44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3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40FF-6388-466C-A7A3-E732A527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2409-4A72-49D0-91B8-842445D84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Unsupervised Learning </a:t>
            </a:r>
            <a:r>
              <a:rPr lang="en-IN" dirty="0"/>
              <a:t>is similar to self-learning, where the algorithms can find previously unknown patterns in datasets that does not have any sort of labels.</a:t>
            </a:r>
          </a:p>
          <a:p>
            <a:r>
              <a:rPr lang="en-IN" b="1" dirty="0"/>
              <a:t>Example</a:t>
            </a:r>
          </a:p>
          <a:p>
            <a:r>
              <a:rPr lang="en-IN" dirty="0"/>
              <a:t>It helps in finding patterns which were previously unknown, patterns help in association, detect anomalies and defect in data, and works on unlabelled data. (Strings in form of Binary - OHE)</a:t>
            </a:r>
          </a:p>
          <a:p>
            <a:r>
              <a:rPr lang="en-IN" b="1" dirty="0"/>
              <a:t>Clustering </a:t>
            </a:r>
            <a:r>
              <a:rPr lang="en-IN" dirty="0"/>
              <a:t>is a type of Unsupervised Learning, is the process of grouping similar entities together.</a:t>
            </a:r>
          </a:p>
          <a:p>
            <a:r>
              <a:rPr lang="en-IN" b="1" dirty="0"/>
              <a:t>Example- </a:t>
            </a:r>
            <a:r>
              <a:rPr lang="en-IN" dirty="0"/>
              <a:t>Identifying the potential customer base for selling the product.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5790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D6E5-01B0-41B4-8FDF-2FAA3E83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Linear/</a:t>
            </a:r>
            <a:br>
              <a:rPr lang="en-IN" dirty="0"/>
            </a:br>
            <a:r>
              <a:rPr lang="en-IN" dirty="0"/>
              <a:t>Multiple Linear</a:t>
            </a:r>
            <a:br>
              <a:rPr lang="en-IN" dirty="0"/>
            </a:br>
            <a:r>
              <a:rPr lang="en-IN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80B66-50AF-4798-A07A-EFF253B21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C557F-B729-412B-9254-30E4BAAE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907" y="1062228"/>
            <a:ext cx="57435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DEAD-C13B-4C80-93EC-82FE13DD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–means</a:t>
            </a:r>
            <a:br>
              <a:rPr lang="en-IN" dirty="0"/>
            </a:br>
            <a:r>
              <a:rPr lang="en-IN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BB79-4BA8-4C3B-90AC-1BD2A4D96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Image result for kmeans clustering">
            <a:extLst>
              <a:ext uri="{FF2B5EF4-FFF2-40B4-BE49-F238E27FC236}">
                <a16:creationId xmlns:a16="http://schemas.microsoft.com/office/drawing/2014/main" id="{77140109-790D-4D7D-A112-A802BEB0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7" y="1203313"/>
            <a:ext cx="5742149" cy="45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04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00F6A-E6C5-4C7D-A5A8-5529324A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132" y="-119270"/>
            <a:ext cx="6357722" cy="2695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B0298-4232-44E7-BCA4-3B64B5D3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29626" cy="244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8AF89-1E5E-445B-9D77-12C13557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5492"/>
            <a:ext cx="4863221" cy="1987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76047-9931-4088-BE90-D92AA95AB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82" y="2814762"/>
            <a:ext cx="5185723" cy="1987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9EE52-1D3D-4743-8E1B-A8FCE4105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821" y="3085106"/>
            <a:ext cx="2979571" cy="1820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990CFB-0485-4E62-97FF-9EE59121B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26" y="4905955"/>
            <a:ext cx="3086745" cy="1837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11DAE8-BF50-48EA-9567-64BAF78B4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271" y="4847142"/>
            <a:ext cx="2695492" cy="1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0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1FA5-8CC2-4300-A819-2FD1514E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0ABF6D-CEF6-49D8-951E-58FA8B98B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973" y="779183"/>
            <a:ext cx="3985245" cy="27699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C0407-10B0-4BA9-B7AA-26FB2F17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18" y="779183"/>
            <a:ext cx="3985245" cy="277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7DACCE-84C8-4D52-B5FC-A1A3EC74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73" y="3549113"/>
            <a:ext cx="4099546" cy="27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BBC7-D19B-4E42-8BAB-6364F429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4382-CE21-42A3-AC5B-C81FA4F55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103E8-6501-4DF7-8394-FE7A580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97" y="890830"/>
            <a:ext cx="3329313" cy="50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062ED-D891-47F5-9F3A-477A4504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10" y="79233"/>
            <a:ext cx="5860111" cy="3284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C9B28-3FE0-4F61-A494-D3487854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12" y="3363402"/>
            <a:ext cx="6978506" cy="3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1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C56E-1C4A-4BB2-8EB6-0665D35D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Terms</a:t>
            </a:r>
          </a:p>
        </p:txBody>
      </p:sp>
      <p:pic>
        <p:nvPicPr>
          <p:cNvPr id="6146" name="Picture 2" descr="Image result for confusion matrix">
            <a:extLst>
              <a:ext uri="{FF2B5EF4-FFF2-40B4-BE49-F238E27FC236}">
                <a16:creationId xmlns:a16="http://schemas.microsoft.com/office/drawing/2014/main" id="{E725891D-FFE9-4E3C-AAB2-11534AE4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05" y="864108"/>
            <a:ext cx="4904189" cy="27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feature scaling">
            <a:extLst>
              <a:ext uri="{FF2B5EF4-FFF2-40B4-BE49-F238E27FC236}">
                <a16:creationId xmlns:a16="http://schemas.microsoft.com/office/drawing/2014/main" id="{4BE2999E-845F-4872-A4A5-7C1E9440F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65" y="1083044"/>
            <a:ext cx="3810949" cy="39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27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B95-5B4B-4E5E-8FA7-9BB5AA90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– Nearest Neighbour</a:t>
            </a:r>
            <a:br>
              <a:rPr lang="en-IN" dirty="0"/>
            </a:br>
            <a:r>
              <a:rPr lang="en-IN" dirty="0"/>
              <a:t>(KNN)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5909-E848-4AD5-9382-19F8294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Assumed there are 2 categories in a dataset. (Category 1, Category 2)</a:t>
            </a:r>
          </a:p>
          <a:p>
            <a:r>
              <a:rPr lang="en-IN" dirty="0"/>
              <a:t>If a new data point comes, to which category will it be classified?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B43D9-AACE-43D3-88A4-10AAE8AE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61" y="2478782"/>
            <a:ext cx="8272670" cy="32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6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DC0A1-AE5A-4264-AC2E-D08C4C5B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50" y="103282"/>
            <a:ext cx="5399410" cy="2472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FC7F7-C89D-4DD2-AC67-FD19B0DB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9621" cy="2792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9B44D-2C1A-4695-8AF7-714B256D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2840"/>
            <a:ext cx="4586742" cy="2792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CD1510-2B1F-4263-96A2-224A7ACB4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742" y="2792840"/>
            <a:ext cx="5200154" cy="2792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A9C2A4-A6AA-478F-A4F7-412134E82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742" y="5637765"/>
            <a:ext cx="5302241" cy="3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1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30E7-46E1-449A-81BF-A3F22211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47BA-E370-474B-AD04-EC5C4E71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to separate points?</a:t>
            </a:r>
          </a:p>
          <a:p>
            <a:r>
              <a:rPr lang="en-IN" dirty="0"/>
              <a:t>Whenever a new datapoint comes, it should be classified to a category.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57C0E-2EE3-49FA-845B-A71A314BC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655" y="2422017"/>
            <a:ext cx="5686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617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251</TotalTime>
  <Words>238</Words>
  <Application>Microsoft Office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Wingdings 2</vt:lpstr>
      <vt:lpstr>Frame</vt:lpstr>
      <vt:lpstr>AI Foundation</vt:lpstr>
      <vt:lpstr>Linear/ Multiple Linear Regression</vt:lpstr>
      <vt:lpstr>Logistic Regression</vt:lpstr>
      <vt:lpstr>Logistic Regression</vt:lpstr>
      <vt:lpstr>PowerPoint Presentation</vt:lpstr>
      <vt:lpstr>Terms</vt:lpstr>
      <vt:lpstr>K – Nearest Neighbour (KNN)</vt:lpstr>
      <vt:lpstr>PowerPoint Presentation</vt:lpstr>
      <vt:lpstr>Support Vector Machine (SVM)</vt:lpstr>
      <vt:lpstr>PowerPoint Presentation</vt:lpstr>
      <vt:lpstr>PowerPoint Presentation</vt:lpstr>
      <vt:lpstr>Naïve Bayes Classifier</vt:lpstr>
      <vt:lpstr>PowerPoint Presentation</vt:lpstr>
      <vt:lpstr>Decision Tree Classification</vt:lpstr>
      <vt:lpstr>PowerPoint Presentation</vt:lpstr>
      <vt:lpstr>Random Forest Classification</vt:lpstr>
      <vt:lpstr>Random Forest Classifier</vt:lpstr>
      <vt:lpstr>Comparison</vt:lpstr>
      <vt:lpstr>Clustering</vt:lpstr>
      <vt:lpstr>K –means Clustering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Kotkar</dc:creator>
  <cp:lastModifiedBy>Aditya Kotkar</cp:lastModifiedBy>
  <cp:revision>23</cp:revision>
  <dcterms:created xsi:type="dcterms:W3CDTF">2021-02-14T04:45:30Z</dcterms:created>
  <dcterms:modified xsi:type="dcterms:W3CDTF">2021-02-14T08:57:11Z</dcterms:modified>
</cp:coreProperties>
</file>